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9" r:id="rId3"/>
    <p:sldId id="281" r:id="rId4"/>
    <p:sldId id="289" r:id="rId5"/>
    <p:sldId id="266" r:id="rId6"/>
    <p:sldId id="265" r:id="rId7"/>
    <p:sldId id="287" r:id="rId8"/>
    <p:sldId id="288" r:id="rId9"/>
    <p:sldId id="291" r:id="rId10"/>
    <p:sldId id="257" r:id="rId11"/>
    <p:sldId id="261" r:id="rId12"/>
    <p:sldId id="259" r:id="rId13"/>
    <p:sldId id="275" r:id="rId14"/>
    <p:sldId id="292" r:id="rId15"/>
    <p:sldId id="293" r:id="rId16"/>
    <p:sldId id="290" r:id="rId17"/>
    <p:sldId id="29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6" r:id="rId26"/>
    <p:sldId id="307" r:id="rId27"/>
    <p:sldId id="294" r:id="rId28"/>
    <p:sldId id="309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008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13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50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734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948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57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42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731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14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524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9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8285F-774A-47E9-8775-3D1231A3FC39}" type="datetimeFigureOut">
              <a:rPr lang="nb-NO" smtClean="0"/>
              <a:t>01.09.2016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66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ans.erik.ringkjob@voss.kommune.no" TargetMode="External"/><Relationship Id="rId2" Type="http://schemas.openxmlformats.org/officeDocument/2006/relationships/hyperlink" Target="mailto:Eirik.haga@vaksdal.kommune.n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47412"/>
          </a:xfrm>
        </p:spPr>
        <p:txBody>
          <a:bodyPr>
            <a:normAutofit/>
          </a:bodyPr>
          <a:lstStyle/>
          <a:p>
            <a:r>
              <a:rPr lang="nb-NO" dirty="0" smtClean="0"/>
              <a:t>Oversiktsorientering E16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990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E16 og Bergensbanen bitt landet i </a:t>
            </a:r>
            <a:r>
              <a:rPr lang="nb-NO" dirty="0" err="1" smtClean="0"/>
              <a:t>saman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E16 fører fram til 4 </a:t>
            </a:r>
            <a:r>
              <a:rPr lang="nb-NO" dirty="0" err="1" smtClean="0"/>
              <a:t>fjellovergangar</a:t>
            </a:r>
            <a:endParaRPr lang="nb-NO" dirty="0" smtClean="0"/>
          </a:p>
          <a:p>
            <a:r>
              <a:rPr lang="nb-NO" dirty="0" smtClean="0"/>
              <a:t>E16 er den mest trafikkerte vegen aust-vest</a:t>
            </a:r>
          </a:p>
          <a:p>
            <a:r>
              <a:rPr lang="nb-NO" dirty="0" smtClean="0"/>
              <a:t>E16 er den mest stabile vintervegen aust-vest</a:t>
            </a:r>
          </a:p>
          <a:p>
            <a:endParaRPr lang="nb-NO" dirty="0"/>
          </a:p>
          <a:p>
            <a:r>
              <a:rPr lang="nb-NO" dirty="0" smtClean="0"/>
              <a:t>Bergensbanen bitt vest og aust i hop.</a:t>
            </a:r>
          </a:p>
          <a:p>
            <a:r>
              <a:rPr lang="nb-NO" dirty="0" smtClean="0"/>
              <a:t>Banestrekning med gode </a:t>
            </a:r>
            <a:r>
              <a:rPr lang="nb-NO" dirty="0" err="1" smtClean="0"/>
              <a:t>passasjertal</a:t>
            </a:r>
            <a:endParaRPr lang="nb-NO" dirty="0" smtClean="0"/>
          </a:p>
          <a:p>
            <a:r>
              <a:rPr lang="nb-NO" dirty="0" smtClean="0"/>
              <a:t>Svært viktig med tanke på gods.</a:t>
            </a:r>
          </a:p>
          <a:p>
            <a:r>
              <a:rPr lang="nb-NO" dirty="0" smtClean="0"/>
              <a:t>Svært viktig for </a:t>
            </a:r>
            <a:r>
              <a:rPr lang="nb-NO" dirty="0" err="1" smtClean="0"/>
              <a:t>turistar</a:t>
            </a:r>
            <a:r>
              <a:rPr lang="nb-NO" dirty="0" smtClean="0"/>
              <a:t> og kopling til Flåmsbana.  </a:t>
            </a:r>
          </a:p>
        </p:txBody>
      </p:sp>
    </p:spTree>
    <p:extLst>
      <p:ext uri="{BB962C8B-B14F-4D97-AF65-F5344CB8AC3E}">
        <p14:creationId xmlns:p14="http://schemas.microsoft.com/office/powerpoint/2010/main" val="4025663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Eit</a:t>
            </a:r>
            <a:r>
              <a:rPr lang="nb-NO" dirty="0" smtClean="0"/>
              <a:t> hav mellom dagens situasjon og dagens og framtidas krav og </a:t>
            </a:r>
            <a:r>
              <a:rPr lang="nb-NO" dirty="0" err="1" smtClean="0"/>
              <a:t>forventningar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E16 krev og har krevd mange liv</a:t>
            </a:r>
          </a:p>
          <a:p>
            <a:r>
              <a:rPr lang="nb-NO" dirty="0" smtClean="0"/>
              <a:t>Overrepresentert på ulykkes- og </a:t>
            </a:r>
            <a:r>
              <a:rPr lang="nb-NO" dirty="0" err="1" smtClean="0"/>
              <a:t>rasstatistikken</a:t>
            </a:r>
            <a:endParaRPr lang="nb-NO" dirty="0" smtClean="0"/>
          </a:p>
          <a:p>
            <a:r>
              <a:rPr lang="nb-NO" dirty="0" smtClean="0"/>
              <a:t>Stor trafikkauke</a:t>
            </a:r>
          </a:p>
          <a:p>
            <a:endParaRPr lang="nb-NO" dirty="0"/>
          </a:p>
          <a:p>
            <a:r>
              <a:rPr lang="nb-NO" dirty="0" smtClean="0"/>
              <a:t>Bergensbanen framleis på 130-år </a:t>
            </a:r>
            <a:r>
              <a:rPr lang="nb-NO" dirty="0" err="1" smtClean="0"/>
              <a:t>gamal</a:t>
            </a:r>
            <a:r>
              <a:rPr lang="nb-NO" dirty="0" smtClean="0"/>
              <a:t> trase</a:t>
            </a:r>
          </a:p>
          <a:p>
            <a:r>
              <a:rPr lang="nb-NO" dirty="0" err="1" smtClean="0"/>
              <a:t>Saktekøyring</a:t>
            </a:r>
            <a:r>
              <a:rPr lang="nb-NO" dirty="0" smtClean="0"/>
              <a:t> og låg gjennomsnittsfart</a:t>
            </a:r>
          </a:p>
          <a:p>
            <a:r>
              <a:rPr lang="nb-NO" dirty="0" err="1" smtClean="0"/>
              <a:t>Ikkje</a:t>
            </a:r>
            <a:r>
              <a:rPr lang="nb-NO" dirty="0" smtClean="0"/>
              <a:t> plass til </a:t>
            </a:r>
            <a:r>
              <a:rPr lang="nb-NO" dirty="0" err="1" smtClean="0"/>
              <a:t>meir</a:t>
            </a:r>
            <a:r>
              <a:rPr lang="nb-NO" dirty="0" smtClean="0"/>
              <a:t> gods</a:t>
            </a:r>
          </a:p>
          <a:p>
            <a:r>
              <a:rPr lang="nb-NO" dirty="0" smtClean="0"/>
              <a:t>Stor rasfare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075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Vårt svar: Samordna veg og bane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Strekninga Voss-Arna kan best </a:t>
            </a:r>
            <a:r>
              <a:rPr lang="nb-NO" dirty="0" err="1" smtClean="0"/>
              <a:t>utbetrast</a:t>
            </a:r>
            <a:r>
              <a:rPr lang="nb-NO" dirty="0" smtClean="0"/>
              <a:t> gjennom </a:t>
            </a:r>
            <a:r>
              <a:rPr lang="nb-NO" dirty="0" err="1" smtClean="0"/>
              <a:t>eit</a:t>
            </a:r>
            <a:r>
              <a:rPr lang="nb-NO" dirty="0" smtClean="0"/>
              <a:t> konsept der veg og bane vert samordna</a:t>
            </a:r>
          </a:p>
          <a:p>
            <a:r>
              <a:rPr lang="nb-NO" dirty="0" err="1" smtClean="0"/>
              <a:t>Dvs</a:t>
            </a:r>
            <a:r>
              <a:rPr lang="nb-NO" dirty="0" smtClean="0"/>
              <a:t> bygga og drifta veg og bane parallelt, med to løp</a:t>
            </a:r>
          </a:p>
          <a:p>
            <a:r>
              <a:rPr lang="nb-NO" dirty="0" smtClean="0"/>
              <a:t>Reduserte kostnader </a:t>
            </a:r>
            <a:r>
              <a:rPr lang="nb-NO" dirty="0" err="1" smtClean="0"/>
              <a:t>samanlikna</a:t>
            </a:r>
            <a:r>
              <a:rPr lang="nb-NO" dirty="0" smtClean="0"/>
              <a:t> med konsept der veg og bane er kvar for seg. Synergieffekt</a:t>
            </a:r>
          </a:p>
          <a:p>
            <a:r>
              <a:rPr lang="nb-NO" dirty="0" smtClean="0"/>
              <a:t>Hugs at </a:t>
            </a:r>
            <a:r>
              <a:rPr lang="nb-NO" dirty="0" err="1" smtClean="0"/>
              <a:t>berre</a:t>
            </a:r>
            <a:r>
              <a:rPr lang="nb-NO" dirty="0" smtClean="0"/>
              <a:t> å ruste opp vegen </a:t>
            </a:r>
            <a:r>
              <a:rPr lang="nb-NO" dirty="0" err="1" smtClean="0"/>
              <a:t>åleine</a:t>
            </a:r>
            <a:r>
              <a:rPr lang="nb-NO" dirty="0" smtClean="0"/>
              <a:t> vil koste 17 </a:t>
            </a:r>
            <a:r>
              <a:rPr lang="nb-NO" dirty="0" err="1" smtClean="0"/>
              <a:t>milliardar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5129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6" y="-647046"/>
            <a:ext cx="10968564" cy="77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Grunnlagsdokumentet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Arna-Stanghelle inne – </a:t>
            </a:r>
            <a:r>
              <a:rPr lang="nb-NO" dirty="0" err="1" smtClean="0"/>
              <a:t>bunde</a:t>
            </a:r>
            <a:r>
              <a:rPr lang="nb-NO" dirty="0" smtClean="0"/>
              <a:t> prosjekt – </a:t>
            </a:r>
            <a:r>
              <a:rPr lang="nb-NO" dirty="0" err="1" smtClean="0"/>
              <a:t>føreset</a:t>
            </a:r>
            <a:r>
              <a:rPr lang="nb-NO" dirty="0" smtClean="0"/>
              <a:t> parallell </a:t>
            </a:r>
            <a:r>
              <a:rPr lang="nb-NO" dirty="0" err="1" smtClean="0"/>
              <a:t>utygging</a:t>
            </a:r>
            <a:endParaRPr lang="nb-NO" dirty="0" smtClean="0"/>
          </a:p>
          <a:p>
            <a:r>
              <a:rPr lang="nb-NO" dirty="0" smtClean="0"/>
              <a:t>Planlegging i gang – antyda oppstart 2021</a:t>
            </a:r>
          </a:p>
          <a:p>
            <a:r>
              <a:rPr lang="nb-NO" dirty="0" smtClean="0"/>
              <a:t>Det prosjektet her vest som i grunnlagsdokumentet er prioritert </a:t>
            </a:r>
            <a:r>
              <a:rPr lang="nb-NO" dirty="0" err="1" smtClean="0"/>
              <a:t>høgast</a:t>
            </a:r>
            <a:endParaRPr lang="nb-NO" dirty="0" smtClean="0"/>
          </a:p>
          <a:p>
            <a:r>
              <a:rPr lang="nb-NO" dirty="0" err="1" smtClean="0"/>
              <a:t>Hovudgrunnnen</a:t>
            </a:r>
            <a:r>
              <a:rPr lang="nb-NO" dirty="0" smtClean="0"/>
              <a:t> – tunneldirektivet</a:t>
            </a:r>
          </a:p>
          <a:p>
            <a:r>
              <a:rPr lang="nb-NO" dirty="0" smtClean="0"/>
              <a:t>Veg inn </a:t>
            </a:r>
            <a:r>
              <a:rPr lang="nb-NO" dirty="0" err="1" smtClean="0"/>
              <a:t>vidare</a:t>
            </a:r>
            <a:r>
              <a:rPr lang="nb-NO" dirty="0" smtClean="0"/>
              <a:t> mot Voss i andre del av perioden – tunneldirektivet </a:t>
            </a:r>
            <a:r>
              <a:rPr lang="nb-NO" dirty="0" err="1" smtClean="0"/>
              <a:t>spelar</a:t>
            </a:r>
            <a:r>
              <a:rPr lang="nb-NO" dirty="0" smtClean="0"/>
              <a:t> ei rolle der og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749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Store framsteg </a:t>
            </a:r>
            <a:r>
              <a:rPr lang="nb-NO" dirty="0" err="1" smtClean="0"/>
              <a:t>sidan</a:t>
            </a:r>
            <a:r>
              <a:rPr lang="nb-NO" dirty="0" smtClean="0"/>
              <a:t> sist med tanke på prioritering og fokus</a:t>
            </a:r>
          </a:p>
          <a:p>
            <a:r>
              <a:rPr lang="nb-NO" dirty="0" smtClean="0"/>
              <a:t>Store </a:t>
            </a:r>
            <a:r>
              <a:rPr lang="nb-NO" dirty="0" err="1" smtClean="0"/>
              <a:t>tilbakesteg</a:t>
            </a:r>
            <a:r>
              <a:rPr lang="nb-NO" dirty="0" smtClean="0"/>
              <a:t>, med stengte </a:t>
            </a:r>
            <a:r>
              <a:rPr lang="nb-NO" dirty="0" err="1" smtClean="0"/>
              <a:t>vegar</a:t>
            </a:r>
            <a:r>
              <a:rPr lang="nb-NO" dirty="0" smtClean="0"/>
              <a:t>, ras og ulykker er blant årsakene til at vegen har fått </a:t>
            </a:r>
            <a:r>
              <a:rPr lang="nb-NO" dirty="0" err="1" smtClean="0"/>
              <a:t>auka</a:t>
            </a:r>
            <a:r>
              <a:rPr lang="nb-NO" dirty="0" smtClean="0"/>
              <a:t> fokus</a:t>
            </a:r>
          </a:p>
          <a:p>
            <a:r>
              <a:rPr lang="nb-NO" dirty="0" smtClean="0"/>
              <a:t>Stor semje regionalt om å </a:t>
            </a:r>
            <a:r>
              <a:rPr lang="nb-NO" dirty="0" err="1" smtClean="0"/>
              <a:t>prioritera</a:t>
            </a:r>
            <a:r>
              <a:rPr lang="nb-NO" dirty="0" smtClean="0"/>
              <a:t> prosjektet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021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Kontaktinformasjon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Eirik Haga – </a:t>
            </a:r>
            <a:r>
              <a:rPr lang="nb-NO" dirty="0" err="1" smtClean="0"/>
              <a:t>ordførar</a:t>
            </a:r>
            <a:r>
              <a:rPr lang="nb-NO" dirty="0" smtClean="0"/>
              <a:t> Vaksdal kommune</a:t>
            </a:r>
          </a:p>
          <a:p>
            <a:pPr lvl="1"/>
            <a:r>
              <a:rPr lang="nb-NO" dirty="0" smtClean="0">
                <a:hlinkClick r:id="rId2"/>
              </a:rPr>
              <a:t>Eirik.haga@vaksdal.kommune.no</a:t>
            </a:r>
            <a:endParaRPr lang="nb-NO" dirty="0" smtClean="0"/>
          </a:p>
          <a:p>
            <a:pPr lvl="1"/>
            <a:r>
              <a:rPr lang="nb-NO" dirty="0" err="1" smtClean="0"/>
              <a:t>Mob</a:t>
            </a:r>
            <a:r>
              <a:rPr lang="nb-NO" dirty="0" smtClean="0"/>
              <a:t>: 93041036</a:t>
            </a:r>
          </a:p>
          <a:p>
            <a:pPr lvl="1"/>
            <a:endParaRPr lang="nb-NO" dirty="0"/>
          </a:p>
          <a:p>
            <a:r>
              <a:rPr lang="nb-NO" dirty="0" smtClean="0"/>
              <a:t>Hans-Erik Ringkjøb</a:t>
            </a:r>
          </a:p>
          <a:p>
            <a:pPr lvl="1"/>
            <a:r>
              <a:rPr lang="nb-NO" dirty="0" smtClean="0">
                <a:hlinkClick r:id="rId3"/>
              </a:rPr>
              <a:t>Hans.erik.ringkjob@voss.kommune.no</a:t>
            </a:r>
            <a:endParaRPr lang="nb-NO" dirty="0" smtClean="0"/>
          </a:p>
          <a:p>
            <a:pPr lvl="1"/>
            <a:r>
              <a:rPr lang="nb-NO" dirty="0" err="1" smtClean="0"/>
              <a:t>Mob</a:t>
            </a:r>
            <a:r>
              <a:rPr lang="nb-NO" dirty="0" smtClean="0"/>
              <a:t>: 97138720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862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Vegen </a:t>
            </a:r>
            <a:r>
              <a:rPr lang="nb-NO" dirty="0" err="1" smtClean="0"/>
              <a:t>vidare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Frå</a:t>
            </a:r>
            <a:r>
              <a:rPr lang="nb-NO" dirty="0" smtClean="0"/>
              <a:t> Voss til Sogn-grense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664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/>
          </p:cNvSpPr>
          <p:nvPr/>
        </p:nvSpPr>
        <p:spPr bwMode="auto">
          <a:xfrm>
            <a:off x="1524000" y="2357438"/>
            <a:ext cx="9152930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Nasjonal livsnerve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1524000" y="4759524"/>
            <a:ext cx="9152930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Lokal livsfare</a:t>
            </a: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1524000" y="1294805"/>
            <a:ext cx="9152930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Kor lenge skal det vera slik?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5370" b="1035"/>
          <a:stretch>
            <a:fillRect/>
          </a:stretch>
        </p:blipFill>
        <p:spPr bwMode="auto">
          <a:xfrm>
            <a:off x="1479352" y="3200177"/>
            <a:ext cx="193774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3849" r="5524" b="1706"/>
          <a:stretch>
            <a:fillRect/>
          </a:stretch>
        </p:blipFill>
        <p:spPr bwMode="auto">
          <a:xfrm>
            <a:off x="3415978" y="3200177"/>
            <a:ext cx="265211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" b="7407"/>
          <a:stretch>
            <a:fillRect/>
          </a:stretch>
        </p:blipFill>
        <p:spPr bwMode="auto">
          <a:xfrm>
            <a:off x="6069211" y="3200177"/>
            <a:ext cx="2651001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7314" b="378"/>
          <a:stretch>
            <a:fillRect/>
          </a:stretch>
        </p:blipFill>
        <p:spPr bwMode="auto">
          <a:xfrm>
            <a:off x="8720212" y="3205758"/>
            <a:ext cx="1964531" cy="13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90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  <p:bldP spid="2150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1"/>
          <p:cNvGraphicFramePr>
            <a:graphicFrameLocks/>
          </p:cNvGraphicFramePr>
          <p:nvPr/>
        </p:nvGraphicFramePr>
        <p:xfrm>
          <a:off x="1774031" y="1307084"/>
          <a:ext cx="8642822" cy="540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hart" r:id="rId3" imgW="17270356" imgH="10806349" progId="MSGraph.Chart.8">
                  <p:embed/>
                </p:oleObj>
              </mc:Choice>
              <mc:Fallback>
                <p:oleObj name="Chart" r:id="rId3" imgW="17270356" imgH="10806349" progId="MSGraph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031" y="1307084"/>
                        <a:ext cx="8642822" cy="540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0" name="Rectangle 2"/>
          <p:cNvSpPr>
            <a:spLocks/>
          </p:cNvSpPr>
          <p:nvPr/>
        </p:nvSpPr>
        <p:spPr bwMode="auto">
          <a:xfrm>
            <a:off x="1524000" y="276821"/>
            <a:ext cx="9152930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Årsdøgntrafikk 2012</a:t>
            </a:r>
          </a:p>
        </p:txBody>
      </p:sp>
    </p:spTree>
    <p:extLst>
      <p:ext uri="{BB962C8B-B14F-4D97-AF65-F5344CB8AC3E}">
        <p14:creationId xmlns:p14="http://schemas.microsoft.com/office/powerpoint/2010/main" val="212724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Plassholder for dato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smtClean="0">
                <a:cs typeface="ヒラギノ角ゴ Pro W3"/>
              </a:rPr>
              <a:t>INFORMASJONSSTRIPE REDIGER VIA MASTER SLIDE</a:t>
            </a: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3200" dirty="0" smtClean="0"/>
              <a:t>E16- Ulykker, dødsfall og stengt </a:t>
            </a:r>
            <a:r>
              <a:rPr lang="nb-NO" sz="3200" dirty="0" err="1" smtClean="0"/>
              <a:t>veg!l</a:t>
            </a:r>
            <a:endParaRPr lang="nn-NO" sz="3200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sz="2400" dirty="0"/>
              <a:t>På </a:t>
            </a:r>
            <a:r>
              <a:rPr lang="nb-NO" sz="2400" dirty="0" err="1"/>
              <a:t>opningsdagen</a:t>
            </a:r>
            <a:r>
              <a:rPr lang="nb-NO" sz="2400" dirty="0"/>
              <a:t> i desember 1992 skjedde den fyrste </a:t>
            </a:r>
            <a:r>
              <a:rPr lang="nb-NO" sz="2400" dirty="0" err="1"/>
              <a:t>dødsulukka</a:t>
            </a:r>
            <a:r>
              <a:rPr lang="nb-NO" sz="2400" dirty="0"/>
              <a:t>.</a:t>
            </a:r>
          </a:p>
          <a:p>
            <a:pPr eaLnBrk="1" hangingPunct="1"/>
            <a:r>
              <a:rPr lang="nb-NO" sz="2400" dirty="0"/>
              <a:t>53 </a:t>
            </a:r>
            <a:r>
              <a:rPr lang="nb-NO" sz="2400" dirty="0" err="1"/>
              <a:t>dødsulukker</a:t>
            </a:r>
            <a:r>
              <a:rPr lang="nb-NO" sz="2400" dirty="0"/>
              <a:t> </a:t>
            </a:r>
            <a:r>
              <a:rPr lang="nb-NO" sz="2400" dirty="0" err="1"/>
              <a:t>sidan</a:t>
            </a:r>
            <a:r>
              <a:rPr lang="nb-NO" sz="2400" dirty="0"/>
              <a:t> 1992 – Arna og Voss</a:t>
            </a:r>
          </a:p>
          <a:p>
            <a:pPr eaLnBrk="1" hangingPunct="1"/>
            <a:r>
              <a:rPr lang="nb-NO" sz="2400" dirty="0"/>
              <a:t>På 1990-talet gjekk vegen for dødsvegen på folkemunne</a:t>
            </a:r>
          </a:p>
          <a:p>
            <a:pPr eaLnBrk="1" hangingPunct="1"/>
            <a:r>
              <a:rPr lang="nb-NO" sz="2400" dirty="0" smtClean="0"/>
              <a:t>I </a:t>
            </a:r>
            <a:r>
              <a:rPr lang="nb-NO" sz="2400" dirty="0" err="1" smtClean="0"/>
              <a:t>nyare</a:t>
            </a:r>
            <a:r>
              <a:rPr lang="nb-NO" sz="2400" dirty="0" smtClean="0"/>
              <a:t> tid, </a:t>
            </a:r>
            <a:r>
              <a:rPr lang="nb-NO" sz="2400" dirty="0" err="1" smtClean="0"/>
              <a:t>frå</a:t>
            </a:r>
            <a:r>
              <a:rPr lang="nb-NO" sz="2400" dirty="0" smtClean="0"/>
              <a:t> 2006 til 2013, 45 hardt skadde og drepte. I 2011 8 drepte. </a:t>
            </a:r>
          </a:p>
          <a:p>
            <a:pPr eaLnBrk="1" hangingPunct="1"/>
            <a:endParaRPr lang="nb-NO" sz="2400" i="1" dirty="0"/>
          </a:p>
          <a:p>
            <a:pPr eaLnBrk="1" hangingPunct="1"/>
            <a:r>
              <a:rPr lang="nb-NO" sz="2400" dirty="0" smtClean="0"/>
              <a:t>I 2009 var vegen stengt, 205 gonger, 920 </a:t>
            </a:r>
            <a:r>
              <a:rPr lang="nb-NO" sz="2400" dirty="0" err="1" smtClean="0"/>
              <a:t>timar</a:t>
            </a:r>
            <a:r>
              <a:rPr lang="nb-NO" sz="2400" dirty="0" smtClean="0"/>
              <a:t>, el 38 døgn</a:t>
            </a:r>
          </a:p>
          <a:p>
            <a:pPr eaLnBrk="1" hangingPunct="1"/>
            <a:r>
              <a:rPr lang="nb-NO" sz="2400" dirty="0" smtClean="0"/>
              <a:t>I 2010 stengt i 44 døgn, 90% er planlagt </a:t>
            </a:r>
            <a:r>
              <a:rPr lang="nb-NO" sz="2400" dirty="0" err="1" smtClean="0"/>
              <a:t>pga</a:t>
            </a:r>
            <a:r>
              <a:rPr lang="nb-NO" sz="2400" dirty="0" smtClean="0"/>
              <a:t> </a:t>
            </a:r>
            <a:r>
              <a:rPr lang="nb-NO" sz="2400" dirty="0" err="1" smtClean="0"/>
              <a:t>vedlikehald</a:t>
            </a:r>
            <a:endParaRPr lang="nb-NO" sz="2400" dirty="0" smtClean="0"/>
          </a:p>
          <a:p>
            <a:pPr eaLnBrk="1" hangingPunct="1"/>
            <a:r>
              <a:rPr lang="nb-NO" sz="2400" dirty="0" smtClean="0"/>
              <a:t>I 2013 stengt 12 døgn i strekk </a:t>
            </a:r>
            <a:r>
              <a:rPr lang="nb-NO" sz="2400" dirty="0" err="1" smtClean="0"/>
              <a:t>pga</a:t>
            </a:r>
            <a:r>
              <a:rPr lang="nb-NO" sz="2400" dirty="0" smtClean="0"/>
              <a:t> ras</a:t>
            </a:r>
          </a:p>
          <a:p>
            <a:pPr eaLnBrk="1" hangingPunct="1"/>
            <a:r>
              <a:rPr lang="nb-NO" sz="2400" dirty="0" smtClean="0"/>
              <a:t>2014, </a:t>
            </a:r>
            <a:r>
              <a:rPr lang="nb-NO" sz="2400" dirty="0" smtClean="0"/>
              <a:t>2015 </a:t>
            </a:r>
            <a:r>
              <a:rPr lang="nb-NO" sz="2400" dirty="0" smtClean="0"/>
              <a:t>og 2016 har </a:t>
            </a:r>
            <a:r>
              <a:rPr lang="nb-NO" sz="2400" dirty="0" smtClean="0"/>
              <a:t>vist at det blir </a:t>
            </a:r>
            <a:r>
              <a:rPr lang="nb-NO" sz="2400" dirty="0" err="1" smtClean="0"/>
              <a:t>berre</a:t>
            </a:r>
            <a:r>
              <a:rPr lang="nb-NO" sz="2400" dirty="0" smtClean="0"/>
              <a:t> verre og verre</a:t>
            </a:r>
          </a:p>
          <a:p>
            <a:pPr marL="0" indent="0" eaLnBrk="1" hangingPunct="1">
              <a:buNone/>
            </a:pPr>
            <a:endParaRPr lang="nb-NO" sz="2400" dirty="0"/>
          </a:p>
          <a:p>
            <a:pPr eaLnBrk="1" hangingPunct="1"/>
            <a:endParaRPr lang="nb-NO" sz="2400" dirty="0"/>
          </a:p>
          <a:p>
            <a:pPr eaLnBrk="1" hangingPunct="1">
              <a:buFontTx/>
              <a:buNone/>
            </a:pPr>
            <a:endParaRPr lang="nb-NO" sz="2400" i="1" dirty="0"/>
          </a:p>
          <a:p>
            <a:pPr eaLnBrk="1" hangingPunct="1"/>
            <a:endParaRPr lang="nb-NO" sz="2400" dirty="0"/>
          </a:p>
          <a:p>
            <a:pPr eaLnBrk="1" hangingPunct="1"/>
            <a:endParaRPr lang="nb-NO" sz="2400" dirty="0"/>
          </a:p>
          <a:p>
            <a:pPr eaLnBrk="1" hangingPunct="1"/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4197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/>
          </p:cNvGraphicFramePr>
          <p:nvPr/>
        </p:nvGraphicFramePr>
        <p:xfrm>
          <a:off x="1774031" y="1307084"/>
          <a:ext cx="8642822" cy="540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hart" r:id="rId3" imgW="17270356" imgH="10806349" progId="MSGraph.Chart.8">
                  <p:embed/>
                </p:oleObj>
              </mc:Choice>
              <mc:Fallback>
                <p:oleObj name="Chart" r:id="rId3" imgW="17270356" imgH="10806349" progId="MSGraph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031" y="1307084"/>
                        <a:ext cx="8642822" cy="540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Rectangle 2"/>
          <p:cNvSpPr>
            <a:spLocks/>
          </p:cNvSpPr>
          <p:nvPr/>
        </p:nvSpPr>
        <p:spPr bwMode="auto">
          <a:xfrm>
            <a:off x="1524000" y="276821"/>
            <a:ext cx="9152930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12% årleg vekst</a:t>
            </a:r>
          </a:p>
        </p:txBody>
      </p:sp>
    </p:spTree>
    <p:extLst>
      <p:ext uri="{BB962C8B-B14F-4D97-AF65-F5344CB8AC3E}">
        <p14:creationId xmlns:p14="http://schemas.microsoft.com/office/powerpoint/2010/main" val="167330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438"/>
          <a:stretch>
            <a:fillRect/>
          </a:stretch>
        </p:blipFill>
        <p:spPr bwMode="auto">
          <a:xfrm>
            <a:off x="3112368" y="1128490"/>
            <a:ext cx="6365751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/>
          </p:cNvSpPr>
          <p:nvPr/>
        </p:nvSpPr>
        <p:spPr bwMode="auto">
          <a:xfrm>
            <a:off x="1524000" y="5808639"/>
            <a:ext cx="9144000" cy="70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Farleg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flaskehals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mellom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Oslo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og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Bergen</a:t>
            </a:r>
          </a:p>
          <a:p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Mange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hendingar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fell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utanfor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statistikken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endParaRPr lang="en-US" sz="1687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E16: Lundarosen - Sogn grense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7877"/>
          <a:stretch>
            <a:fillRect/>
          </a:stretch>
        </p:blipFill>
        <p:spPr bwMode="auto">
          <a:xfrm>
            <a:off x="2978423" y="1128490"/>
            <a:ext cx="6365751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b="4236"/>
          <a:stretch>
            <a:fillRect/>
          </a:stretch>
        </p:blipFill>
        <p:spPr bwMode="auto">
          <a:xfrm>
            <a:off x="2845594" y="1128490"/>
            <a:ext cx="6364635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 b="3407"/>
          <a:stretch>
            <a:fillRect/>
          </a:stretch>
        </p:blipFill>
        <p:spPr bwMode="auto">
          <a:xfrm>
            <a:off x="2675930" y="1128490"/>
            <a:ext cx="6364635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38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2702719" y="1053703"/>
            <a:ext cx="7875984" cy="283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Dårleg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kurvatur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Dårleg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sikt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Mangel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på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vegskulder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Smal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veg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utan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gul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stripe (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ofte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under 6 m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)</a:t>
            </a: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Skiftande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,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uberekneleg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klimasone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E16: Lundarosen - Sogn grense</a:t>
            </a:r>
          </a:p>
        </p:txBody>
      </p:sp>
      <p:sp>
        <p:nvSpPr>
          <p:cNvPr id="25604" name="Rectangle 4"/>
          <p:cNvSpPr>
            <a:spLocks/>
          </p:cNvSpPr>
          <p:nvPr/>
        </p:nvSpPr>
        <p:spPr bwMode="auto">
          <a:xfrm>
            <a:off x="2816991" y="3074586"/>
            <a:ext cx="5304234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pPr algn="l"/>
            <a:r>
              <a:rPr lang="en-US" sz="703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NRK HORDALAND:</a:t>
            </a:r>
          </a:p>
        </p:txBody>
      </p:sp>
      <p:pic>
        <p:nvPicPr>
          <p:cNvPr id="2" name="Folkeaksjon E16 Fil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" r="126"/>
          <a:stretch/>
        </p:blipFill>
        <p:spPr>
          <a:xfrm>
            <a:off x="2832592" y="3277108"/>
            <a:ext cx="6402555" cy="35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3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2702719" y="1150622"/>
            <a:ext cx="7875984" cy="501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marL="401822" indent="-401822">
              <a:buFont typeface="Arial"/>
              <a:buChar char="•"/>
            </a:pP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Ulykker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</a:p>
          <a:p>
            <a:pPr marL="401822" indent="-401822">
              <a:buFont typeface="Arial"/>
              <a:buChar char="•"/>
            </a:pP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egstenging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Dårleg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regularitet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Store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samfunnskostnader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Konsekvensen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er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: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pic>
        <p:nvPicPr>
          <p:cNvPr id="8" name="Picture 7" descr="Screenshot of Safari (15.04.13 14:1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90" y="3479631"/>
            <a:ext cx="6040479" cy="33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b="3560"/>
          <a:stretch>
            <a:fillRect/>
          </a:stretch>
        </p:blipFill>
        <p:spPr bwMode="auto">
          <a:xfrm>
            <a:off x="2827735" y="1128490"/>
            <a:ext cx="6364635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/>
          </p:cNvSpPr>
          <p:nvPr/>
        </p:nvSpPr>
        <p:spPr bwMode="auto">
          <a:xfrm>
            <a:off x="1524000" y="5777508"/>
            <a:ext cx="914400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253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Ingen tiltak for mjuke trafikantar. 3 skular!</a:t>
            </a:r>
            <a:endParaRPr lang="en-US" sz="1687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E16: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Lundarosen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-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Sogn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grense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2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907976" y="2187773"/>
            <a:ext cx="867072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r>
              <a:rPr lang="nn-NO" sz="2400" b="1" dirty="0"/>
              <a:t>Frå </a:t>
            </a:r>
            <a:r>
              <a:rPr lang="nn-NO" sz="2400" b="1" dirty="0" err="1"/>
              <a:t>Skulestadmo</a:t>
            </a:r>
            <a:r>
              <a:rPr lang="nn-NO" sz="2400" b="1" dirty="0"/>
              <a:t> til </a:t>
            </a:r>
            <a:r>
              <a:rPr lang="nn-NO" sz="2400" b="1" dirty="0" smtClean="0"/>
              <a:t>Haugsvik</a:t>
            </a:r>
          </a:p>
          <a:p>
            <a:endParaRPr lang="nb-NO" sz="2400" dirty="0"/>
          </a:p>
          <a:p>
            <a:r>
              <a:rPr lang="nn-NO" sz="2400" dirty="0"/>
              <a:t>Ny vegtrase på  E16 frå </a:t>
            </a:r>
            <a:r>
              <a:rPr lang="nn-NO" sz="2400" dirty="0" err="1"/>
              <a:t>Skulestadmo</a:t>
            </a:r>
            <a:r>
              <a:rPr lang="nn-NO" sz="2400" dirty="0"/>
              <a:t> til Vinje og Sogn grense er teke ut av NTP. Voss </a:t>
            </a:r>
            <a:r>
              <a:rPr lang="nn-NO" sz="2400" dirty="0" err="1"/>
              <a:t>kommuestyre</a:t>
            </a:r>
            <a:r>
              <a:rPr lang="nn-NO" sz="2400" dirty="0"/>
              <a:t> ber om at denne strekka kjem inn att i NTP og at vert funne plass og midlar til dette prosjektet så snart som råd. </a:t>
            </a:r>
            <a:endParaRPr lang="nn-NO" sz="2400" dirty="0" smtClean="0"/>
          </a:p>
          <a:p>
            <a:endParaRPr lang="nb-NO" sz="2400" dirty="0"/>
          </a:p>
          <a:p>
            <a:r>
              <a:rPr lang="nn-NO" sz="2400" dirty="0" smtClean="0"/>
              <a:t>Var </a:t>
            </a:r>
            <a:r>
              <a:rPr lang="nn-NO" sz="2400" dirty="0"/>
              <a:t>inne i dei to siste NTP med i siste del i begge to. I framlegg frå etatane ut av heile NTP</a:t>
            </a:r>
            <a:r>
              <a:rPr lang="nn-NO" sz="2400" dirty="0" smtClean="0"/>
              <a:t>.</a:t>
            </a:r>
          </a:p>
          <a:p>
            <a:endParaRPr lang="nb-NO" sz="2400" dirty="0"/>
          </a:p>
          <a:p>
            <a:r>
              <a:rPr lang="nn-NO" sz="2400" dirty="0"/>
              <a:t>Vidare prosess: Må prioriterast opp att og inn på NTP. Realistisk siste del av NTP </a:t>
            </a:r>
            <a:r>
              <a:rPr lang="nn-NO" sz="2400" dirty="0" err="1"/>
              <a:t>pga</a:t>
            </a:r>
            <a:r>
              <a:rPr lang="nn-NO" sz="2400" dirty="0"/>
              <a:t> planstatusen.</a:t>
            </a:r>
            <a:endParaRPr lang="nb-NO" sz="2400" dirty="0"/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1524000" y="267891"/>
            <a:ext cx="9108281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Breitt engasjement for å få E16</a:t>
            </a:r>
          </a:p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med på NTP</a:t>
            </a:r>
          </a:p>
        </p:txBody>
      </p:sp>
    </p:spTree>
    <p:extLst>
      <p:ext uri="{BB962C8B-B14F-4D97-AF65-F5344CB8AC3E}">
        <p14:creationId xmlns:p14="http://schemas.microsoft.com/office/powerpoint/2010/main" val="399047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1934766" y="1178719"/>
            <a:ext cx="5938242" cy="21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Lundarosen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-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Sogn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grense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Åsbrekke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-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Vinje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 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Vinje-Haugsvik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Kvalitetsmassar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frå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Nærøydaltunnelen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til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ny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E16 mot 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Voss (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går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ikkje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no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når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dette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er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ute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av</a:t>
            </a:r>
            <a:r>
              <a:rPr lang="en-US" sz="1406" dirty="0" smtClean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NTP)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Bygging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av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tunnel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Blikberg-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Løne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Halda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fram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med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detaljregulering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av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Lundarosen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-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Sogn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grense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1961554" y="267891"/>
            <a:ext cx="8670727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algn="l"/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Prioriter dette: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20" y="-232172"/>
            <a:ext cx="2625328" cy="731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44" y="3402211"/>
            <a:ext cx="5179219" cy="3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85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Nærøydalen - rassikringsprosjekt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Stort ras i </a:t>
            </a:r>
            <a:r>
              <a:rPr lang="nb-NO" dirty="0" err="1" smtClean="0"/>
              <a:t>sommar</a:t>
            </a:r>
            <a:r>
              <a:rPr lang="nb-NO" dirty="0" smtClean="0"/>
              <a:t> i Aurland kommune</a:t>
            </a:r>
            <a:endParaRPr lang="nb-NO" dirty="0"/>
          </a:p>
          <a:p>
            <a:r>
              <a:rPr lang="nb-NO" dirty="0" smtClean="0"/>
              <a:t>Tunnelen har </a:t>
            </a:r>
            <a:r>
              <a:rPr lang="nb-NO" dirty="0" err="1" smtClean="0"/>
              <a:t>vore</a:t>
            </a:r>
            <a:r>
              <a:rPr lang="nb-NO" dirty="0" smtClean="0"/>
              <a:t> planlagt i lang tid</a:t>
            </a:r>
          </a:p>
          <a:p>
            <a:r>
              <a:rPr lang="nb-NO" dirty="0" smtClean="0"/>
              <a:t>Realisering </a:t>
            </a:r>
            <a:r>
              <a:rPr lang="nb-NO" dirty="0" err="1" smtClean="0"/>
              <a:t>nærmar</a:t>
            </a:r>
            <a:r>
              <a:rPr lang="nb-NO" dirty="0" smtClean="0"/>
              <a:t> seg</a:t>
            </a:r>
          </a:p>
          <a:p>
            <a:r>
              <a:rPr lang="nb-NO" dirty="0" smtClean="0"/>
              <a:t>Kostnad 1,7 </a:t>
            </a:r>
            <a:r>
              <a:rPr lang="nb-NO" dirty="0" err="1" smtClean="0"/>
              <a:t>milliardar</a:t>
            </a:r>
            <a:endParaRPr lang="nb-NO" dirty="0" smtClean="0"/>
          </a:p>
          <a:p>
            <a:r>
              <a:rPr lang="nb-NO" dirty="0" err="1" smtClean="0"/>
              <a:t>Ca</a:t>
            </a:r>
            <a:r>
              <a:rPr lang="nb-NO" dirty="0" smtClean="0"/>
              <a:t> 7 km tunnel m krabbefelt….</a:t>
            </a:r>
          </a:p>
          <a:p>
            <a:r>
              <a:rPr lang="nb-NO" dirty="0" smtClean="0"/>
              <a:t>Finansiert gjennom rassikringspotten</a:t>
            </a:r>
          </a:p>
          <a:p>
            <a:r>
              <a:rPr lang="nb-NO" dirty="0" smtClean="0"/>
              <a:t>Trase </a:t>
            </a:r>
            <a:r>
              <a:rPr lang="nb-NO" dirty="0" err="1" smtClean="0"/>
              <a:t>frå</a:t>
            </a:r>
            <a:r>
              <a:rPr lang="nb-NO" dirty="0" smtClean="0"/>
              <a:t> Sleen til Hylland</a:t>
            </a:r>
          </a:p>
        </p:txBody>
      </p:sp>
    </p:spTree>
    <p:extLst>
      <p:ext uri="{BB962C8B-B14F-4D97-AF65-F5344CB8AC3E}">
        <p14:creationId xmlns:p14="http://schemas.microsoft.com/office/powerpoint/2010/main" val="173003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 smtClean="0"/>
              <a:t>Nærøydalen</a:t>
            </a:r>
            <a:r>
              <a:rPr lang="nn-NO" dirty="0" smtClean="0"/>
              <a:t/>
            </a:r>
            <a:br>
              <a:rPr lang="nn-NO" dirty="0" smtClean="0"/>
            </a:br>
            <a:endParaRPr lang="nn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1" y="1249680"/>
            <a:ext cx="9670730" cy="5446897"/>
          </a:xfrm>
        </p:spPr>
      </p:pic>
    </p:spTree>
    <p:extLst>
      <p:ext uri="{BB962C8B-B14F-4D97-AF65-F5344CB8AC3E}">
        <p14:creationId xmlns:p14="http://schemas.microsoft.com/office/powerpoint/2010/main" val="203217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Plassholder for dato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smtClean="0">
                <a:cs typeface="ヒラギノ角ゴ Pro W3"/>
              </a:rPr>
              <a:t>INFORMASJONSSTRIPE REDIGER VIA MASTER SLIDE</a:t>
            </a:r>
          </a:p>
        </p:txBody>
      </p:sp>
      <p:sp>
        <p:nvSpPr>
          <p:cNvPr id="18329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Og </a:t>
            </a:r>
            <a:r>
              <a:rPr lang="nb-NO" dirty="0" err="1" smtClean="0"/>
              <a:t>ikkje</a:t>
            </a:r>
            <a:r>
              <a:rPr lang="nb-NO" dirty="0" smtClean="0"/>
              <a:t> </a:t>
            </a:r>
            <a:r>
              <a:rPr lang="nb-NO" dirty="0" err="1" smtClean="0"/>
              <a:t>utan</a:t>
            </a:r>
            <a:r>
              <a:rPr lang="nb-NO" dirty="0" smtClean="0"/>
              <a:t> grunn, Vegvesen og Jernbaneverk skulle </a:t>
            </a:r>
            <a:r>
              <a:rPr lang="nb-NO" dirty="0" err="1" smtClean="0"/>
              <a:t>gjere</a:t>
            </a:r>
            <a:r>
              <a:rPr lang="nb-NO" dirty="0" smtClean="0"/>
              <a:t> dette i lag!</a:t>
            </a:r>
            <a:endParaRPr lang="nn-NO" dirty="0" smtClean="0"/>
          </a:p>
        </p:txBody>
      </p:sp>
      <p:pic>
        <p:nvPicPr>
          <p:cNvPr id="183299" name="Picture 6" descr="Bilde 1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84488" y="1752600"/>
            <a:ext cx="6350000" cy="4495800"/>
          </a:xfrm>
        </p:spPr>
      </p:pic>
    </p:spTree>
    <p:extLst>
      <p:ext uri="{BB962C8B-B14F-4D97-AF65-F5344CB8AC3E}">
        <p14:creationId xmlns:p14="http://schemas.microsoft.com/office/powerpoint/2010/main" val="27738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Svært </a:t>
            </a:r>
            <a:r>
              <a:rPr lang="nb-NO" dirty="0" err="1" smtClean="0"/>
              <a:t>krevjande</a:t>
            </a:r>
            <a:r>
              <a:rPr lang="nb-NO" dirty="0" smtClean="0"/>
              <a:t> med kortsiktige tiltak – problema forsvinn </a:t>
            </a:r>
            <a:r>
              <a:rPr lang="nb-NO" dirty="0" err="1" smtClean="0"/>
              <a:t>ikkje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445730" y="1825625"/>
            <a:ext cx="2908069" cy="4351338"/>
          </a:xfrm>
        </p:spPr>
        <p:txBody>
          <a:bodyPr/>
          <a:lstStyle/>
          <a:p>
            <a:r>
              <a:rPr lang="nb-NO" dirty="0" smtClean="0"/>
              <a:t>Rasovervåkning</a:t>
            </a:r>
          </a:p>
          <a:p>
            <a:r>
              <a:rPr lang="nb-NO" dirty="0" smtClean="0"/>
              <a:t>Rassikring der det går</a:t>
            </a:r>
          </a:p>
          <a:p>
            <a:r>
              <a:rPr lang="nb-NO" dirty="0" smtClean="0"/>
              <a:t>Dyrt og teknisk </a:t>
            </a:r>
            <a:r>
              <a:rPr lang="nb-NO" dirty="0" err="1" smtClean="0"/>
              <a:t>vanskeleg</a:t>
            </a:r>
            <a:r>
              <a:rPr lang="nb-NO" dirty="0" smtClean="0"/>
              <a:t>, vil </a:t>
            </a:r>
            <a:r>
              <a:rPr lang="nb-NO" dirty="0" err="1" smtClean="0"/>
              <a:t>ikkje</a:t>
            </a:r>
            <a:r>
              <a:rPr lang="nb-NO" dirty="0" smtClean="0"/>
              <a:t> </a:t>
            </a:r>
            <a:r>
              <a:rPr lang="nb-NO" dirty="0" err="1" smtClean="0"/>
              <a:t>gje</a:t>
            </a:r>
            <a:r>
              <a:rPr lang="nb-NO" dirty="0" smtClean="0"/>
              <a:t> </a:t>
            </a:r>
            <a:r>
              <a:rPr lang="nb-NO" dirty="0" err="1" smtClean="0"/>
              <a:t>noko</a:t>
            </a:r>
            <a:r>
              <a:rPr lang="nb-NO" dirty="0" smtClean="0"/>
              <a:t> varig løysing</a:t>
            </a:r>
          </a:p>
          <a:p>
            <a:r>
              <a:rPr lang="nb-NO" dirty="0" smtClean="0"/>
              <a:t>Problem under bygging</a:t>
            </a:r>
            <a:endParaRPr lang="nb-NO" dirty="0"/>
          </a:p>
        </p:txBody>
      </p:sp>
      <p:pic>
        <p:nvPicPr>
          <p:cNvPr id="4" name="Picture 3" descr="Bilde 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363" y="1690688"/>
            <a:ext cx="7920038" cy="52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64" y="217934"/>
            <a:ext cx="7908634" cy="615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46" y="257578"/>
            <a:ext cx="9852795" cy="62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81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92075"/>
            <a:ext cx="10515600" cy="848533"/>
          </a:xfrm>
        </p:spPr>
        <p:txBody>
          <a:bodyPr/>
          <a:lstStyle/>
          <a:p>
            <a:r>
              <a:rPr lang="nb-NO" dirty="0" smtClean="0"/>
              <a:t>Og, grunnen til du er her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65" y="692356"/>
            <a:ext cx="5262012" cy="2962844"/>
          </a:xfr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" y="762371"/>
            <a:ext cx="5137665" cy="289282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9" y="3733361"/>
            <a:ext cx="10058400" cy="41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6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87880" cy="3550170"/>
          </a:xfrm>
        </p:spPr>
        <p:txBody>
          <a:bodyPr/>
          <a:lstStyle/>
          <a:p>
            <a:r>
              <a:rPr lang="nb-NO" dirty="0" smtClean="0"/>
              <a:t>Det </a:t>
            </a:r>
            <a:r>
              <a:rPr lang="nb-NO" dirty="0" smtClean="0"/>
              <a:t>nest siste </a:t>
            </a:r>
            <a:r>
              <a:rPr lang="nb-NO" dirty="0" smtClean="0"/>
              <a:t>raset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55" y="714895"/>
            <a:ext cx="8756134" cy="5819516"/>
          </a:xfrm>
        </p:spPr>
      </p:pic>
    </p:spTree>
    <p:extLst>
      <p:ext uri="{BB962C8B-B14F-4D97-AF65-F5344CB8AC3E}">
        <p14:creationId xmlns:p14="http://schemas.microsoft.com/office/powerpoint/2010/main" val="73223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9" y="3913462"/>
            <a:ext cx="5111945" cy="2879632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" y="0"/>
            <a:ext cx="7479109" cy="42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11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674</Words>
  <Application>Microsoft Office PowerPoint</Application>
  <PresentationFormat>Widescreen</PresentationFormat>
  <Paragraphs>114</Paragraphs>
  <Slides>28</Slides>
  <Notes>0</Notes>
  <HiddenSlides>0</HiddenSlides>
  <MMClips>1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Lucida Sans Unicode</vt:lpstr>
      <vt:lpstr>ヒラギノ角ゴ Pro W3</vt:lpstr>
      <vt:lpstr>Office-tema</vt:lpstr>
      <vt:lpstr>Chart</vt:lpstr>
      <vt:lpstr>Oversiktsorientering E16  </vt:lpstr>
      <vt:lpstr>E16- Ulykker, dødsfall og stengt veg!l</vt:lpstr>
      <vt:lpstr>Og ikkje utan grunn, Vegvesen og Jernbaneverk skulle gjere dette i lag!</vt:lpstr>
      <vt:lpstr>Svært krevjande med kortsiktige tiltak – problema forsvinn ikkje</vt:lpstr>
      <vt:lpstr>PowerPoint-presentasjon</vt:lpstr>
      <vt:lpstr>PowerPoint-presentasjon</vt:lpstr>
      <vt:lpstr>Og, grunnen til du er her</vt:lpstr>
      <vt:lpstr>Det nest siste raset</vt:lpstr>
      <vt:lpstr>PowerPoint-presentasjon</vt:lpstr>
      <vt:lpstr>E16 og Bergensbanen bitt landet i saman</vt:lpstr>
      <vt:lpstr>Eit hav mellom dagens situasjon og dagens og framtidas krav og forventningar</vt:lpstr>
      <vt:lpstr>Vårt svar: Samordna veg og bane</vt:lpstr>
      <vt:lpstr>PowerPoint-presentasjon</vt:lpstr>
      <vt:lpstr>Grunnlagsdokumentet</vt:lpstr>
      <vt:lpstr>Oppsummert</vt:lpstr>
      <vt:lpstr>Kontaktinformasjon</vt:lpstr>
      <vt:lpstr>Vegen vidare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Nærøydalen - rassikringsprosjekt</vt:lpstr>
      <vt:lpstr>Nærøydalen </vt:lpstr>
    </vt:vector>
  </TitlesOfParts>
  <Company>Voss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Saman for ein sikker E16 og ein moderne Bergensbane</dc:title>
  <dc:creator>Hans Erik Ringkjøb</dc:creator>
  <cp:lastModifiedBy>Hans Erik Ringkjøb</cp:lastModifiedBy>
  <cp:revision>27</cp:revision>
  <dcterms:created xsi:type="dcterms:W3CDTF">2014-02-25T14:09:41Z</dcterms:created>
  <dcterms:modified xsi:type="dcterms:W3CDTF">2016-09-01T07:33:31Z</dcterms:modified>
</cp:coreProperties>
</file>